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5FF3"/>
    <a:srgbClr val="75A5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1493" autoAdjust="0"/>
  </p:normalViewPr>
  <p:slideViewPr>
    <p:cSldViewPr snapToGrid="0">
      <p:cViewPr varScale="1">
        <p:scale>
          <a:sx n="41" d="100"/>
          <a:sy n="41" d="100"/>
        </p:scale>
        <p:origin x="1488" y="24"/>
      </p:cViewPr>
      <p:guideLst/>
    </p:cSldViewPr>
  </p:slideViewPr>
  <p:notesTextViewPr>
    <p:cViewPr>
      <p:scale>
        <a:sx n="1" d="1"/>
        <a:sy n="1" d="1"/>
      </p:scale>
      <p:origin x="0" y="0"/>
    </p:cViewPr>
  </p:notesText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AF9AC9-D671-4BC0-9A84-1969961EB4C4}"/>
              </a:ext>
            </a:extLst>
          </p:cNvPr>
          <p:cNvSpPr>
            <a:spLocks noGrp="1"/>
          </p:cNvSpPr>
          <p:nvPr>
            <p:ph type="hdr" sz="quarter"/>
          </p:nvPr>
        </p:nvSpPr>
        <p:spPr>
          <a:xfrm>
            <a:off x="0" y="0"/>
            <a:ext cx="3429000" cy="458788"/>
          </a:xfrm>
          <a:prstGeom prst="rect">
            <a:avLst/>
          </a:prstGeom>
        </p:spPr>
        <p:txBody>
          <a:bodyPr vert="horz" lIns="91440" tIns="45720" rIns="91440" bIns="45720" rtlCol="0"/>
          <a:lstStyle>
            <a:lvl1pPr algn="l">
              <a:defRPr sz="1200"/>
            </a:lvl1pPr>
          </a:lstStyle>
          <a:p>
            <a:r>
              <a:rPr lang="en-US" sz="1800" dirty="0">
                <a:latin typeface="Marker Felt" panose="00000400000000000000" pitchFamily="2" charset="0"/>
              </a:rPr>
              <a:t>RESOLVING FAMILY CONFLICTS</a:t>
            </a:r>
          </a:p>
        </p:txBody>
      </p:sp>
      <p:sp>
        <p:nvSpPr>
          <p:cNvPr id="3" name="Date Placeholder 2">
            <a:extLst>
              <a:ext uri="{FF2B5EF4-FFF2-40B4-BE49-F238E27FC236}">
                <a16:creationId xmlns:a16="http://schemas.microsoft.com/office/drawing/2014/main" id="{83D557D6-6B23-445A-BF27-C3B59D74A4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April 15, 2018 am</a:t>
            </a:r>
          </a:p>
        </p:txBody>
      </p:sp>
      <p:sp>
        <p:nvSpPr>
          <p:cNvPr id="4" name="Footer Placeholder 3">
            <a:extLst>
              <a:ext uri="{FF2B5EF4-FFF2-40B4-BE49-F238E27FC236}">
                <a16:creationId xmlns:a16="http://schemas.microsoft.com/office/drawing/2014/main" id="{40C00A9C-C5B3-4A3B-B808-954E8A5CCE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70A1AFE3-3980-4CED-8D49-E8AFF8908E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419CAE0F-F467-4E94-9CB9-3D6441F193C6}" type="slidenum">
              <a:rPr lang="en-US" smtClean="0"/>
              <a:t>‹#›</a:t>
            </a:fld>
            <a:endParaRPr lang="en-US" dirty="0"/>
          </a:p>
        </p:txBody>
      </p:sp>
    </p:spTree>
    <p:extLst>
      <p:ext uri="{BB962C8B-B14F-4D97-AF65-F5344CB8AC3E}">
        <p14:creationId xmlns:p14="http://schemas.microsoft.com/office/powerpoint/2010/main" val="2341406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A37228-626E-4040-B199-7561A173B5E5}" type="datetimeFigureOut">
              <a:rPr lang="en-US" smtClean="0"/>
              <a:t>4/14/2018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00E8E-8ECF-40F5-BF5B-40F5A37DE4E3}" type="slidenum">
              <a:rPr lang="en-US" smtClean="0"/>
              <a:t>‹#›</a:t>
            </a:fld>
            <a:endParaRPr lang="en-US"/>
          </a:p>
        </p:txBody>
      </p:sp>
    </p:spTree>
    <p:extLst>
      <p:ext uri="{BB962C8B-B14F-4D97-AF65-F5344CB8AC3E}">
        <p14:creationId xmlns:p14="http://schemas.microsoft.com/office/powerpoint/2010/main" val="131305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family as an institution today is struggling... </a:t>
            </a:r>
          </a:p>
          <a:p>
            <a:pPr marL="171450" indent="-171450">
              <a:buFont typeface="Arial" panose="020B0604020202020204" pitchFamily="34" charset="0"/>
              <a:buChar char="•"/>
            </a:pPr>
            <a:r>
              <a:rPr lang="en-US" dirty="0"/>
              <a:t>Husbands and wives often suffer strained relationships</a:t>
            </a:r>
          </a:p>
          <a:p>
            <a:pPr marL="171450" indent="-171450">
              <a:buFont typeface="Arial" panose="020B0604020202020204" pitchFamily="34" charset="0"/>
              <a:buChar char="•"/>
            </a:pPr>
            <a:r>
              <a:rPr lang="en-US" dirty="0"/>
              <a:t>Parents and children are frequently at odds with one another</a:t>
            </a:r>
          </a:p>
          <a:p>
            <a:pPr marL="171450" indent="-171450">
              <a:buFont typeface="Arial" panose="020B0604020202020204" pitchFamily="34" charset="0"/>
              <a:buChar char="•"/>
            </a:pPr>
            <a:r>
              <a:rPr lang="en-US" dirty="0"/>
              <a:t>Much misery in life is due to dysfunctional family relationships </a:t>
            </a:r>
          </a:p>
          <a:p>
            <a:pPr marL="0" indent="0">
              <a:buNone/>
            </a:pPr>
            <a:r>
              <a:rPr lang="en-US" b="1" dirty="0"/>
              <a:t>Family turmoil can be resolved or avoided by the application of scriptural principles</a:t>
            </a:r>
          </a:p>
          <a:p>
            <a:pPr marL="171450" indent="-171450">
              <a:buFont typeface="Arial" panose="020B0604020202020204" pitchFamily="34" charset="0"/>
              <a:buChar char="•"/>
            </a:pPr>
            <a:r>
              <a:rPr lang="en-US" dirty="0"/>
              <a:t>When we understand the areas and reasons for potential conflict </a:t>
            </a:r>
          </a:p>
          <a:p>
            <a:pPr marL="171450" indent="-171450">
              <a:buFont typeface="Arial" panose="020B0604020202020204" pitchFamily="34" charset="0"/>
              <a:buChar char="•"/>
            </a:pPr>
            <a:r>
              <a:rPr lang="en-US" dirty="0"/>
              <a:t>When we are willing to take simple but profound actions </a:t>
            </a:r>
          </a:p>
          <a:p>
            <a:pPr marL="0" indent="0">
              <a:buNone/>
            </a:pPr>
            <a:endParaRPr lang="en-US" dirty="0"/>
          </a:p>
          <a:p>
            <a:pPr marL="0" indent="0">
              <a:buNone/>
            </a:pPr>
            <a:r>
              <a:rPr lang="en-US" dirty="0"/>
              <a:t>Where does the conflict come from?  You name it!</a:t>
            </a:r>
          </a:p>
          <a:p>
            <a:pPr marL="0" indent="0">
              <a:buNone/>
            </a:pPr>
            <a:endParaRPr lang="en-US" dirty="0"/>
          </a:p>
          <a:p>
            <a:pPr marL="228600" indent="-228600">
              <a:buFont typeface="Arial" panose="020B0604020202020204" pitchFamily="34" charset="0"/>
              <a:buChar char="•"/>
            </a:pPr>
            <a:r>
              <a:rPr lang="en-US" dirty="0"/>
              <a:t>MONEY... (Stress over </a:t>
            </a:r>
            <a:r>
              <a:rPr lang="en-US" dirty="0" err="1"/>
              <a:t>over</a:t>
            </a:r>
            <a:r>
              <a:rPr lang="en-US" dirty="0"/>
              <a:t> bills, debt, spending, and other financial issues) </a:t>
            </a:r>
          </a:p>
          <a:p>
            <a:pPr marL="228600" indent="-228600">
              <a:buFont typeface="Arial" panose="020B0604020202020204" pitchFamily="34" charset="0"/>
              <a:buChar char="•"/>
            </a:pPr>
            <a:r>
              <a:rPr lang="en-US" dirty="0"/>
              <a:t>CHILDREN... (Discipline, diet, and a myriad other parenting issues can be sources of disagreement)</a:t>
            </a:r>
          </a:p>
          <a:p>
            <a:pPr marL="228600" indent="-228600">
              <a:buFont typeface="Arial" panose="020B0604020202020204" pitchFamily="34" charset="0"/>
              <a:buChar char="•"/>
            </a:pPr>
            <a:r>
              <a:rPr lang="en-US" dirty="0"/>
              <a:t>FRIENDS... (What friends will be considered acceptable for spouses and children? Not all friends are helpful to relationships, some of them are toxic) </a:t>
            </a:r>
          </a:p>
          <a:p>
            <a:pPr marL="228600" indent="-228600">
              <a:buFont typeface="Arial" panose="020B0604020202020204" pitchFamily="34" charset="0"/>
              <a:buChar char="•"/>
            </a:pPr>
            <a:r>
              <a:rPr lang="en-US" dirty="0"/>
              <a:t>ENTERTAINMENT... (What shall we do with our spare time? Where shall we go? Different interests can threaten family relationships)</a:t>
            </a:r>
          </a:p>
          <a:p>
            <a:pPr marL="228600" indent="-228600">
              <a:buFont typeface="Arial" panose="020B0604020202020204" pitchFamily="34" charset="0"/>
              <a:buChar char="•"/>
            </a:pPr>
            <a:r>
              <a:rPr lang="en-US" dirty="0"/>
              <a:t>RELIGION... (What shall we believe? Religious differences in religion can create much conflict in the family)</a:t>
            </a:r>
          </a:p>
          <a:p>
            <a:pPr marL="228600" indent="-228600">
              <a:buFont typeface="Arial" panose="020B0604020202020204" pitchFamily="34" charset="0"/>
              <a:buChar char="•"/>
            </a:pPr>
            <a:r>
              <a:rPr lang="en-US" dirty="0"/>
              <a:t>RELATIVES... (In-laws, grandparents, siblings, step-children, etc., can all create stress within a family) </a:t>
            </a:r>
          </a:p>
          <a:p>
            <a:pPr marL="228600" indent="-228600">
              <a:buFont typeface="Arial" panose="020B0604020202020204" pitchFamily="34" charset="0"/>
              <a:buChar char="•"/>
            </a:pPr>
            <a:r>
              <a:rPr lang="en-US" dirty="0"/>
              <a:t>EXPECTATIONS... (Unmet expectations are a major source of conflict in marriages and families)</a:t>
            </a:r>
          </a:p>
          <a:p>
            <a:pPr marL="228600" indent="-228600">
              <a:buFont typeface="Arial" panose="020B0604020202020204" pitchFamily="34" charset="0"/>
              <a:buChar char="•"/>
            </a:pPr>
            <a:r>
              <a:rPr lang="en-US" dirty="0"/>
              <a:t>PERSONALITIES... (There are personality traits and personal habits that can doom marriages and families. Selfishness is an especially destructive trait).</a:t>
            </a:r>
          </a:p>
          <a:p>
            <a:pPr marL="228600" indent="-228600">
              <a:buAutoNum type="alphaUcPeriod"/>
            </a:pPr>
            <a:endParaRPr lang="en-US" dirty="0"/>
          </a:p>
          <a:p>
            <a:pPr marL="0" indent="0">
              <a:buNone/>
            </a:pPr>
            <a:r>
              <a:rPr lang="en-US" b="1" dirty="0"/>
              <a:t>[This list is not exhaustive, but illustrates the challenges that families often face. Even so, I believe the solution is rather simple if we are willing to implement it...]</a:t>
            </a:r>
          </a:p>
        </p:txBody>
      </p:sp>
      <p:sp>
        <p:nvSpPr>
          <p:cNvPr id="4" name="Slide Number Placeholder 3"/>
          <p:cNvSpPr>
            <a:spLocks noGrp="1"/>
          </p:cNvSpPr>
          <p:nvPr>
            <p:ph type="sldNum" sz="quarter" idx="10"/>
          </p:nvPr>
        </p:nvSpPr>
        <p:spPr/>
        <p:txBody>
          <a:bodyPr/>
          <a:lstStyle/>
          <a:p>
            <a:fld id="{BA800E8E-8ECF-40F5-BF5B-40F5A37DE4E3}" type="slidenum">
              <a:rPr lang="en-US" smtClean="0"/>
              <a:t>1</a:t>
            </a:fld>
            <a:endParaRPr lang="en-US"/>
          </a:p>
        </p:txBody>
      </p:sp>
    </p:spTree>
    <p:extLst>
      <p:ext uri="{BB962C8B-B14F-4D97-AF65-F5344CB8AC3E}">
        <p14:creationId xmlns:p14="http://schemas.microsoft.com/office/powerpoint/2010/main" val="914589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RELIGION IS THE KEY... </a:t>
            </a:r>
          </a:p>
          <a:p>
            <a:pPr marL="228600" indent="-228600">
              <a:buFont typeface="Arial" panose="020B0604020202020204" pitchFamily="34" charset="0"/>
              <a:buChar char="•"/>
            </a:pPr>
            <a:r>
              <a:rPr lang="en-US" dirty="0"/>
              <a:t>Religious beliefs affect every area of potential conflict (children, money, friends, etc.) </a:t>
            </a:r>
          </a:p>
          <a:p>
            <a:pPr marL="228600" indent="-228600">
              <a:buFont typeface="Arial" panose="020B0604020202020204" pitchFamily="34" charset="0"/>
              <a:buChar char="•"/>
            </a:pPr>
            <a:r>
              <a:rPr lang="en-US" dirty="0"/>
              <a:t>Agree on religion, and other problems will be easier to handle </a:t>
            </a:r>
          </a:p>
          <a:p>
            <a:pPr marL="228600" indent="-228600">
              <a:buFont typeface="Arial" panose="020B0604020202020204" pitchFamily="34" charset="0"/>
              <a:buChar char="•"/>
            </a:pPr>
            <a:r>
              <a:rPr lang="en-US" b="1" dirty="0"/>
              <a:t>With God on your side you will have His blessing and providential aid! </a:t>
            </a:r>
          </a:p>
          <a:p>
            <a:pPr marL="0" indent="0">
              <a:buNone/>
            </a:pPr>
            <a:r>
              <a:rPr lang="en-US" b="1" dirty="0"/>
              <a:t>(Matthew 6:31-33), </a:t>
            </a:r>
            <a:r>
              <a:rPr lang="en-US" i="1" dirty="0"/>
              <a:t>“Therefore do not worry, saying, ‘What shall we eat?’ or ‘What shall we drink?’ or ‘What shall we wear?’</a:t>
            </a:r>
            <a:r>
              <a:rPr lang="en-US" i="1" baseline="30000" dirty="0"/>
              <a:t> 32</a:t>
            </a:r>
            <a:r>
              <a:rPr lang="en-US" i="1" dirty="0"/>
              <a:t> For after all these things the Gentiles seek. For your heavenly Father knows that you need all these things.</a:t>
            </a:r>
            <a:r>
              <a:rPr lang="en-US" i="1" baseline="30000" dirty="0"/>
              <a:t> 33</a:t>
            </a:r>
            <a:r>
              <a:rPr lang="en-US" i="1" dirty="0"/>
              <a:t> But </a:t>
            </a:r>
            <a:r>
              <a:rPr lang="en-US" b="1" i="1" dirty="0"/>
              <a:t>seek first the kingdom of God and His righteousness</a:t>
            </a:r>
            <a:r>
              <a:rPr lang="en-US" i="1" dirty="0"/>
              <a:t>, and all these things shall be added to you.”</a:t>
            </a:r>
          </a:p>
          <a:p>
            <a:pPr marL="0" indent="0">
              <a:buNone/>
            </a:pPr>
            <a:r>
              <a:rPr lang="en-US" b="1" i="0" dirty="0"/>
              <a:t>(1 Peter 5:6-7), </a:t>
            </a:r>
            <a:r>
              <a:rPr lang="en-US" i="1" dirty="0"/>
              <a:t>“Therefore humble yourselves under the mighty hand of God, that He may exalt you in due time,</a:t>
            </a:r>
            <a:r>
              <a:rPr lang="en-US" i="1" baseline="30000" dirty="0"/>
              <a:t> 7</a:t>
            </a:r>
            <a:r>
              <a:rPr lang="en-US" i="1" dirty="0"/>
              <a:t> casting all your care upon Him, for He cares for you.”</a:t>
            </a:r>
          </a:p>
          <a:p>
            <a:pPr marL="228600" indent="-228600">
              <a:buFont typeface="Arial" panose="020B0604020202020204" pitchFamily="34" charset="0"/>
              <a:buChar char="•"/>
            </a:pPr>
            <a:endParaRPr lang="en-US" dirty="0"/>
          </a:p>
          <a:p>
            <a:pPr marL="0" indent="0" algn="ctr">
              <a:buFont typeface="Arial" panose="020B0604020202020204" pitchFamily="34" charset="0"/>
              <a:buNone/>
            </a:pPr>
            <a:r>
              <a:rPr lang="en-US" b="1" dirty="0"/>
              <a:t>Ignore Him, and you face your troubles on your own! </a:t>
            </a:r>
          </a:p>
        </p:txBody>
      </p:sp>
      <p:sp>
        <p:nvSpPr>
          <p:cNvPr id="4" name="Slide Number Placeholder 3"/>
          <p:cNvSpPr>
            <a:spLocks noGrp="1"/>
          </p:cNvSpPr>
          <p:nvPr>
            <p:ph type="sldNum" sz="quarter" idx="10"/>
          </p:nvPr>
        </p:nvSpPr>
        <p:spPr/>
        <p:txBody>
          <a:bodyPr/>
          <a:lstStyle/>
          <a:p>
            <a:fld id="{BA800E8E-8ECF-40F5-BF5B-40F5A37DE4E3}" type="slidenum">
              <a:rPr lang="en-US" smtClean="0"/>
              <a:t>2</a:t>
            </a:fld>
            <a:endParaRPr lang="en-US"/>
          </a:p>
        </p:txBody>
      </p:sp>
    </p:spTree>
    <p:extLst>
      <p:ext uri="{BB962C8B-B14F-4D97-AF65-F5344CB8AC3E}">
        <p14:creationId xmlns:p14="http://schemas.microsoft.com/office/powerpoint/2010/main" val="1646724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THE KEY TO BEING A HAPPY FAMILY IS TO BEHAVE AS CHRISTIANS... </a:t>
            </a:r>
          </a:p>
          <a:p>
            <a:pPr marL="0" indent="0">
              <a:buNone/>
            </a:pPr>
            <a:endParaRPr lang="en-US" dirty="0"/>
          </a:p>
          <a:p>
            <a:pPr marL="228600" indent="-228600">
              <a:buFont typeface="Arial" panose="020B0604020202020204" pitchFamily="34" charset="0"/>
              <a:buChar char="•"/>
            </a:pPr>
            <a:r>
              <a:rPr lang="en-US" b="1" dirty="0"/>
              <a:t>Grow in the grace and knowledge of Christ</a:t>
            </a:r>
          </a:p>
          <a:p>
            <a:pPr marL="0" indent="0">
              <a:buFont typeface="Arial" panose="020B0604020202020204" pitchFamily="34" charset="0"/>
              <a:buNone/>
            </a:pPr>
            <a:r>
              <a:rPr lang="en-US" b="1" dirty="0"/>
              <a:t>(2 Peter 3:17-18), </a:t>
            </a:r>
            <a:r>
              <a:rPr lang="en-US" i="1" dirty="0"/>
              <a:t>“You therefore, beloved, since you know this beforehand, beware lest you also fall from your own steadfastness, being led away with the error of the wicked;</a:t>
            </a:r>
            <a:r>
              <a:rPr lang="en-US" i="1" baseline="30000" dirty="0"/>
              <a:t> 18</a:t>
            </a:r>
            <a:r>
              <a:rPr lang="en-US" i="1" dirty="0"/>
              <a:t> </a:t>
            </a:r>
            <a:r>
              <a:rPr lang="en-US" b="1" i="1" dirty="0"/>
              <a:t>but grow in the grace and knowledge of our Lord and Savior Jesus Christ</a:t>
            </a:r>
            <a:r>
              <a:rPr lang="en-US" i="1" dirty="0"/>
              <a:t>.”</a:t>
            </a:r>
          </a:p>
          <a:p>
            <a:pPr marL="228600" indent="-228600">
              <a:buFont typeface="Arial" panose="020B0604020202020204" pitchFamily="34" charset="0"/>
              <a:buChar char="•"/>
            </a:pPr>
            <a:r>
              <a:rPr lang="en-US" b="1" dirty="0"/>
              <a:t>Develop Christ-like qualities</a:t>
            </a:r>
          </a:p>
          <a:p>
            <a:pPr marL="0" indent="0">
              <a:buFont typeface="Arial" panose="020B0604020202020204" pitchFamily="34" charset="0"/>
              <a:buNone/>
            </a:pPr>
            <a:r>
              <a:rPr lang="en-US" b="1" dirty="0"/>
              <a:t>(2 Peter 1:5-8), </a:t>
            </a:r>
            <a:r>
              <a:rPr lang="en-US" i="1" dirty="0"/>
              <a:t>“But also for this very reason, giving all diligence, add to your faith virtue, to virtue knowledge,</a:t>
            </a:r>
            <a:r>
              <a:rPr lang="en-US" i="1" baseline="30000" dirty="0"/>
              <a:t> 6</a:t>
            </a:r>
            <a:r>
              <a:rPr lang="en-US" i="1" dirty="0"/>
              <a:t> to knowledge self-control, to self-control perseverance, to perseverance godliness,</a:t>
            </a:r>
            <a:r>
              <a:rPr lang="en-US" i="1" baseline="30000" dirty="0"/>
              <a:t> 7</a:t>
            </a:r>
            <a:r>
              <a:rPr lang="en-US" i="1" dirty="0"/>
              <a:t> to godliness brotherly kindness, and to brotherly kindness love.</a:t>
            </a:r>
            <a:r>
              <a:rPr lang="en-US" i="1" baseline="30000" dirty="0"/>
              <a:t> 8</a:t>
            </a:r>
            <a:r>
              <a:rPr lang="en-US" i="1" dirty="0"/>
              <a:t> For if these things are yours and abound, you will be neither barren nor unfruitful in the knowledge of our Lord Jesus Christ.”</a:t>
            </a:r>
          </a:p>
          <a:p>
            <a:pPr marL="228600" indent="-228600">
              <a:buFont typeface="Arial" panose="020B0604020202020204" pitchFamily="34" charset="0"/>
              <a:buChar char="•"/>
            </a:pPr>
            <a:r>
              <a:rPr lang="en-US" b="1" dirty="0"/>
              <a:t>Produce the fruit of the Spirit</a:t>
            </a:r>
          </a:p>
          <a:p>
            <a:pPr marL="0" indent="0">
              <a:buFont typeface="Arial" panose="020B0604020202020204" pitchFamily="34" charset="0"/>
              <a:buNone/>
            </a:pPr>
            <a:r>
              <a:rPr lang="en-US" b="1" dirty="0"/>
              <a:t>(Galatians 5:22-23), </a:t>
            </a:r>
            <a:r>
              <a:rPr lang="en-US" i="1" dirty="0"/>
              <a:t>“But the fruit of the Spirit is love, joy, peace, longsuffering, kindness, goodness, faithfulness,</a:t>
            </a:r>
            <a:r>
              <a:rPr lang="en-US" i="1" baseline="30000" dirty="0"/>
              <a:t> 23</a:t>
            </a:r>
            <a:r>
              <a:rPr lang="en-US" i="1" dirty="0"/>
              <a:t> gentleness, self-control. Against such there is no law.”</a:t>
            </a:r>
          </a:p>
        </p:txBody>
      </p:sp>
      <p:sp>
        <p:nvSpPr>
          <p:cNvPr id="4" name="Slide Number Placeholder 3"/>
          <p:cNvSpPr>
            <a:spLocks noGrp="1"/>
          </p:cNvSpPr>
          <p:nvPr>
            <p:ph type="sldNum" sz="quarter" idx="10"/>
          </p:nvPr>
        </p:nvSpPr>
        <p:spPr/>
        <p:txBody>
          <a:bodyPr/>
          <a:lstStyle/>
          <a:p>
            <a:fld id="{BA800E8E-8ECF-40F5-BF5B-40F5A37DE4E3}" type="slidenum">
              <a:rPr lang="en-US" smtClean="0"/>
              <a:t>3</a:t>
            </a:fld>
            <a:endParaRPr lang="en-US"/>
          </a:p>
        </p:txBody>
      </p:sp>
    </p:spTree>
    <p:extLst>
      <p:ext uri="{BB962C8B-B14F-4D97-AF65-F5344CB8AC3E}">
        <p14:creationId xmlns:p14="http://schemas.microsoft.com/office/powerpoint/2010/main" val="954671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Treat your family like brethren</a:t>
            </a:r>
          </a:p>
          <a:p>
            <a:pPr marL="0" indent="0">
              <a:buNone/>
            </a:pPr>
            <a:r>
              <a:rPr lang="en-US" b="1" dirty="0"/>
              <a:t> </a:t>
            </a:r>
          </a:p>
          <a:p>
            <a:pPr marL="228600" indent="-228600">
              <a:buFont typeface="Arial" panose="020B0604020202020204" pitchFamily="34" charset="0"/>
              <a:buChar char="•"/>
            </a:pPr>
            <a:r>
              <a:rPr lang="en-US" b="1" dirty="0"/>
              <a:t>With lowliness, gentleness, longsuffering, forbearing with love</a:t>
            </a:r>
          </a:p>
          <a:p>
            <a:pPr marL="0" indent="0">
              <a:buFont typeface="Arial" panose="020B0604020202020204" pitchFamily="34" charset="0"/>
              <a:buNone/>
            </a:pPr>
            <a:r>
              <a:rPr lang="en-US" b="1" dirty="0"/>
              <a:t>(Ephesians 4:1-2), </a:t>
            </a:r>
            <a:r>
              <a:rPr lang="en-US" i="1" dirty="0"/>
              <a:t>“I, therefore, the prisoner of the Lord, beseech you to walk worthy of the calling with which you were called,</a:t>
            </a:r>
            <a:r>
              <a:rPr lang="en-US" i="1" baseline="30000" dirty="0"/>
              <a:t> 2</a:t>
            </a:r>
            <a:r>
              <a:rPr lang="en-US" i="1" dirty="0"/>
              <a:t> with all lowliness and gentleness, with longsuffering, bearing with one another in love”</a:t>
            </a:r>
          </a:p>
          <a:p>
            <a:pPr marL="0" indent="0">
              <a:buFont typeface="Arial" panose="020B0604020202020204" pitchFamily="34" charset="0"/>
              <a:buNone/>
            </a:pPr>
            <a:r>
              <a:rPr lang="en-US" b="1" dirty="0"/>
              <a:t>(Philippians 2:3-4), </a:t>
            </a:r>
            <a:r>
              <a:rPr lang="en-US" i="1" dirty="0"/>
              <a:t>“Let nothing be done through selfish ambition or conceit, but in lowliness of mind let each esteem others better than himself.</a:t>
            </a:r>
            <a:r>
              <a:rPr lang="en-US" i="1" baseline="30000" dirty="0"/>
              <a:t> 4</a:t>
            </a:r>
            <a:r>
              <a:rPr lang="en-US" i="1" dirty="0"/>
              <a:t> Let each of you look out not only for his own interests, but also for the interests of others.”</a:t>
            </a:r>
          </a:p>
          <a:p>
            <a:pPr marL="228600" indent="-228600">
              <a:buFont typeface="Arial" panose="020B0604020202020204" pitchFamily="34" charset="0"/>
              <a:buChar char="•"/>
            </a:pPr>
            <a:r>
              <a:rPr lang="en-US" b="1" dirty="0"/>
              <a:t>Just as loving brethren helps to ensure good days and answered prayers</a:t>
            </a:r>
          </a:p>
          <a:p>
            <a:pPr marL="0" indent="0">
              <a:buFont typeface="Arial" panose="020B0604020202020204" pitchFamily="34" charset="0"/>
              <a:buNone/>
            </a:pPr>
            <a:r>
              <a:rPr lang="en-US" b="1" dirty="0"/>
              <a:t>(1 Peter 3:7-12), </a:t>
            </a:r>
            <a:r>
              <a:rPr lang="en-US" i="1" dirty="0"/>
              <a:t>“Husbands, likewise, dwell with them with understanding, giving honor to the wife, as to the weaker vessel, and as being heirs together of the grace of life, that your prayers may not be hindered. </a:t>
            </a:r>
            <a:r>
              <a:rPr lang="en-US" i="1" baseline="30000" dirty="0"/>
              <a:t>8</a:t>
            </a:r>
            <a:r>
              <a:rPr lang="en-US" i="1" dirty="0"/>
              <a:t> Finally, all of you be of one mind, having compassion for one another; love as brothers, be tenderhearted, be courteous;</a:t>
            </a:r>
            <a:r>
              <a:rPr lang="en-US" i="1" baseline="30000" dirty="0"/>
              <a:t> 9</a:t>
            </a:r>
            <a:r>
              <a:rPr lang="en-US" i="1" dirty="0"/>
              <a:t> not returning evil for evil or reviling for reviling, but on the contrary blessing, knowing that you were called to this, that you may inherit a blessing.</a:t>
            </a:r>
            <a:r>
              <a:rPr lang="en-US" i="1" baseline="30000" dirty="0"/>
              <a:t> 10</a:t>
            </a:r>
            <a:r>
              <a:rPr lang="en-US" i="1" dirty="0"/>
              <a:t> For “He who would love life and see good days, let him refrain his tongue from evil, and his lips from speaking deceit. </a:t>
            </a:r>
            <a:r>
              <a:rPr lang="en-US" i="1" baseline="30000" dirty="0"/>
              <a:t>11</a:t>
            </a:r>
            <a:r>
              <a:rPr lang="en-US" i="1" dirty="0"/>
              <a:t> Let him turn away from evil and do good; let him seek peace and pursue it. </a:t>
            </a:r>
            <a:r>
              <a:rPr lang="en-US" i="1" baseline="30000" dirty="0"/>
              <a:t>12</a:t>
            </a:r>
            <a:r>
              <a:rPr lang="en-US" i="1" dirty="0"/>
              <a:t> For the eyes of the Lord are on the righteous, and His ears are open to their prayers; but the face of the Lord is against those who do evil.”</a:t>
            </a:r>
          </a:p>
        </p:txBody>
      </p:sp>
      <p:sp>
        <p:nvSpPr>
          <p:cNvPr id="4" name="Slide Number Placeholder 3"/>
          <p:cNvSpPr>
            <a:spLocks noGrp="1"/>
          </p:cNvSpPr>
          <p:nvPr>
            <p:ph type="sldNum" sz="quarter" idx="10"/>
          </p:nvPr>
        </p:nvSpPr>
        <p:spPr/>
        <p:txBody>
          <a:bodyPr/>
          <a:lstStyle/>
          <a:p>
            <a:fld id="{BA800E8E-8ECF-40F5-BF5B-40F5A37DE4E3}" type="slidenum">
              <a:rPr lang="en-US" smtClean="0"/>
              <a:t>4</a:t>
            </a:fld>
            <a:endParaRPr lang="en-US"/>
          </a:p>
        </p:txBody>
      </p:sp>
    </p:spTree>
    <p:extLst>
      <p:ext uri="{BB962C8B-B14F-4D97-AF65-F5344CB8AC3E}">
        <p14:creationId xmlns:p14="http://schemas.microsoft.com/office/powerpoint/2010/main" val="2445050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Love your family like enemies </a:t>
            </a:r>
          </a:p>
          <a:p>
            <a:pPr marL="0" indent="0">
              <a:buNone/>
            </a:pPr>
            <a:endParaRPr lang="en-US" b="1" dirty="0"/>
          </a:p>
          <a:p>
            <a:pPr marL="228600" indent="-228600">
              <a:buFont typeface="Arial" panose="020B0604020202020204" pitchFamily="34" charset="0"/>
              <a:buChar char="•"/>
            </a:pPr>
            <a:r>
              <a:rPr lang="en-US" b="1" dirty="0"/>
              <a:t>Refuse to retaliate, respond with good</a:t>
            </a:r>
          </a:p>
          <a:p>
            <a:pPr marL="0" indent="0">
              <a:buFont typeface="Arial" panose="020B0604020202020204" pitchFamily="34" charset="0"/>
              <a:buNone/>
            </a:pPr>
            <a:r>
              <a:rPr lang="en-US" b="1" dirty="0"/>
              <a:t>(Matthew 5:38-42), </a:t>
            </a:r>
            <a:r>
              <a:rPr lang="en-US" i="1" dirty="0"/>
              <a:t>“You have heard that it was said, ‘An eye for an eye and a tooth for a tooth.’</a:t>
            </a:r>
            <a:r>
              <a:rPr lang="en-US" i="1" baseline="30000" dirty="0"/>
              <a:t> 39</a:t>
            </a:r>
            <a:r>
              <a:rPr lang="en-US" i="1" dirty="0"/>
              <a:t> But I tell you not to resist an evil person. But whoever slaps you on your right cheek, turn the other to him also.</a:t>
            </a:r>
            <a:r>
              <a:rPr lang="en-US" i="1" baseline="30000" dirty="0"/>
              <a:t> 40</a:t>
            </a:r>
            <a:r>
              <a:rPr lang="en-US" i="1" dirty="0"/>
              <a:t> If anyone wants to sue you and take away your tunic, let him have your cloak also.</a:t>
            </a:r>
            <a:r>
              <a:rPr lang="en-US" i="1" baseline="30000" dirty="0"/>
              <a:t> 41</a:t>
            </a:r>
            <a:r>
              <a:rPr lang="en-US" i="1" dirty="0"/>
              <a:t> And whoever compels you to go one mile, go with him two.</a:t>
            </a:r>
            <a:r>
              <a:rPr lang="en-US" i="1" baseline="30000" dirty="0"/>
              <a:t> 42</a:t>
            </a:r>
            <a:r>
              <a:rPr lang="en-US" i="1" dirty="0"/>
              <a:t> Give to him who asks you, and from him who wants to borrow from you do not turn away.”</a:t>
            </a:r>
          </a:p>
          <a:p>
            <a:pPr marL="228600" indent="-228600">
              <a:buFont typeface="Arial" panose="020B0604020202020204" pitchFamily="34" charset="0"/>
              <a:buChar char="•"/>
            </a:pPr>
            <a:r>
              <a:rPr lang="en-US" b="1" dirty="0"/>
              <a:t>Love your enemies, just as God loves you!</a:t>
            </a:r>
          </a:p>
          <a:p>
            <a:pPr marL="0" indent="0">
              <a:buFont typeface="Arial" panose="020B0604020202020204" pitchFamily="34" charset="0"/>
              <a:buNone/>
            </a:pPr>
            <a:r>
              <a:rPr lang="en-US" b="1" dirty="0"/>
              <a:t>(Matthew 5:43-48), </a:t>
            </a:r>
            <a:r>
              <a:rPr lang="en-US" i="1" dirty="0"/>
              <a:t>“You have heard that it was said, ‘You shall love your neighbor and hate your enemy.’</a:t>
            </a:r>
            <a:r>
              <a:rPr lang="en-US" i="1" baseline="30000" dirty="0"/>
              <a:t> 44</a:t>
            </a:r>
            <a:r>
              <a:rPr lang="en-US" i="1" dirty="0"/>
              <a:t> But I say to you, love your enemies, bless those who curse you, do good to those who hate you, and pray for those who spitefully use you and persecute you,</a:t>
            </a:r>
            <a:r>
              <a:rPr lang="en-US" i="1" baseline="30000" dirty="0"/>
              <a:t> 45</a:t>
            </a:r>
            <a:r>
              <a:rPr lang="en-US" i="1" dirty="0"/>
              <a:t> that you may be sons of your Father in heaven; for He makes His sun rise on the evil and on the good, and sends rain on the just and on the unjust.</a:t>
            </a:r>
            <a:r>
              <a:rPr lang="en-US" i="1" baseline="30000" dirty="0"/>
              <a:t> 46</a:t>
            </a:r>
            <a:r>
              <a:rPr lang="en-US" i="1" dirty="0"/>
              <a:t> For if you love those who love you, what reward have you? Do not even the tax collectors do the same?</a:t>
            </a:r>
            <a:r>
              <a:rPr lang="en-US" i="1" baseline="30000" dirty="0"/>
              <a:t> 47</a:t>
            </a:r>
            <a:r>
              <a:rPr lang="en-US" i="1" dirty="0"/>
              <a:t> And if you greet your brethren only, what do you do more than others? Do not even the tax collectors do so?</a:t>
            </a:r>
            <a:r>
              <a:rPr lang="en-US" i="1" baseline="30000" dirty="0"/>
              <a:t> 48</a:t>
            </a:r>
            <a:r>
              <a:rPr lang="en-US" i="1" dirty="0"/>
              <a:t> Therefore you shall be perfect, just as your Father in heaven is perfect.”</a:t>
            </a:r>
          </a:p>
        </p:txBody>
      </p:sp>
      <p:sp>
        <p:nvSpPr>
          <p:cNvPr id="4" name="Slide Number Placeholder 3"/>
          <p:cNvSpPr>
            <a:spLocks noGrp="1"/>
          </p:cNvSpPr>
          <p:nvPr>
            <p:ph type="sldNum" sz="quarter" idx="10"/>
          </p:nvPr>
        </p:nvSpPr>
        <p:spPr/>
        <p:txBody>
          <a:bodyPr/>
          <a:lstStyle/>
          <a:p>
            <a:fld id="{BA800E8E-8ECF-40F5-BF5B-40F5A37DE4E3}" type="slidenum">
              <a:rPr lang="en-US" smtClean="0"/>
              <a:t>5</a:t>
            </a:fld>
            <a:endParaRPr lang="en-US"/>
          </a:p>
        </p:txBody>
      </p:sp>
    </p:spTree>
    <p:extLst>
      <p:ext uri="{BB962C8B-B14F-4D97-AF65-F5344CB8AC3E}">
        <p14:creationId xmlns:p14="http://schemas.microsoft.com/office/powerpoint/2010/main" val="3440873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Refrain from Arguing</a:t>
            </a:r>
          </a:p>
          <a:p>
            <a:pPr marL="0" indent="0">
              <a:buNone/>
            </a:pPr>
            <a:endParaRPr lang="en-US" b="1" dirty="0"/>
          </a:p>
          <a:p>
            <a:pPr marL="171450" indent="-171450">
              <a:buFont typeface="Arial" panose="020B0604020202020204" pitchFamily="34" charset="0"/>
              <a:buChar char="•"/>
            </a:pPr>
            <a:r>
              <a:rPr lang="en-US" b="1" dirty="0"/>
              <a:t>It takes two to fight, so if one is willing to be the bigger person, the fight can be avoided!</a:t>
            </a:r>
          </a:p>
          <a:p>
            <a:pPr marL="0" indent="0">
              <a:buNone/>
            </a:pPr>
            <a:r>
              <a:rPr lang="en-US" b="1" dirty="0"/>
              <a:t>(Proverbs 15:1), </a:t>
            </a:r>
            <a:r>
              <a:rPr lang="en-US" i="1" dirty="0"/>
              <a:t>“A soft answer turns away wrath, but a harsh word stirs up anger.”</a:t>
            </a:r>
          </a:p>
          <a:p>
            <a:pPr marL="228600" indent="-228600">
              <a:buFont typeface="Arial" panose="020B0604020202020204" pitchFamily="34" charset="0"/>
              <a:buChar char="•"/>
            </a:pPr>
            <a:r>
              <a:rPr lang="en-US" dirty="0"/>
              <a:t>Proper conduct more likely encourages the other person to do likewise </a:t>
            </a:r>
          </a:p>
        </p:txBody>
      </p:sp>
      <p:sp>
        <p:nvSpPr>
          <p:cNvPr id="4" name="Slide Number Placeholder 3"/>
          <p:cNvSpPr>
            <a:spLocks noGrp="1"/>
          </p:cNvSpPr>
          <p:nvPr>
            <p:ph type="sldNum" sz="quarter" idx="10"/>
          </p:nvPr>
        </p:nvSpPr>
        <p:spPr/>
        <p:txBody>
          <a:bodyPr/>
          <a:lstStyle/>
          <a:p>
            <a:fld id="{BA800E8E-8ECF-40F5-BF5B-40F5A37DE4E3}" type="slidenum">
              <a:rPr lang="en-US" smtClean="0"/>
              <a:t>6</a:t>
            </a:fld>
            <a:endParaRPr lang="en-US"/>
          </a:p>
        </p:txBody>
      </p:sp>
    </p:spTree>
    <p:extLst>
      <p:ext uri="{BB962C8B-B14F-4D97-AF65-F5344CB8AC3E}">
        <p14:creationId xmlns:p14="http://schemas.microsoft.com/office/powerpoint/2010/main" val="3932950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CONCLUSION </a:t>
            </a:r>
          </a:p>
          <a:p>
            <a:pPr marL="171450" indent="-171450">
              <a:buFont typeface="Arial" panose="020B0604020202020204" pitchFamily="34" charset="0"/>
              <a:buChar char="•"/>
            </a:pPr>
            <a:r>
              <a:rPr lang="en-US" dirty="0"/>
              <a:t>With so many potential causes of family conflict, it is not surprising that many families are dysfunctional </a:t>
            </a:r>
          </a:p>
          <a:p>
            <a:pPr marL="171450" indent="-171450">
              <a:buFont typeface="Arial" panose="020B0604020202020204" pitchFamily="34" charset="0"/>
              <a:buChar char="•"/>
            </a:pPr>
            <a:r>
              <a:rPr lang="en-US" b="1" dirty="0"/>
              <a:t>But when family members are willing to heed God’s Word... </a:t>
            </a:r>
          </a:p>
          <a:p>
            <a:pPr marL="685800" lvl="1" indent="-228600">
              <a:buFont typeface="Arial" panose="020B0604020202020204" pitchFamily="34" charset="0"/>
              <a:buChar char="•"/>
            </a:pPr>
            <a:r>
              <a:rPr lang="en-US" dirty="0"/>
              <a:t>Potential problems rarely arise </a:t>
            </a:r>
          </a:p>
          <a:p>
            <a:pPr marL="685800" lvl="1" indent="-228600">
              <a:buFont typeface="Arial" panose="020B0604020202020204" pitchFamily="34" charset="0"/>
              <a:buChar char="•"/>
            </a:pPr>
            <a:r>
              <a:rPr lang="en-US" dirty="0"/>
              <a:t>Conflicts are quickly abated </a:t>
            </a:r>
          </a:p>
          <a:p>
            <a:pPr marL="228600" indent="-228600">
              <a:buAutoNum type="alphaLcPeriod"/>
            </a:pPr>
            <a:endParaRPr lang="en-US" dirty="0"/>
          </a:p>
          <a:p>
            <a:pPr marL="0" indent="0" algn="ctr">
              <a:buNone/>
            </a:pPr>
            <a:r>
              <a:rPr lang="en-US" b="1" dirty="0"/>
              <a:t>The home and family as Christ would have it can be one of the most wonderful blessings in the world!</a:t>
            </a:r>
          </a:p>
        </p:txBody>
      </p:sp>
      <p:sp>
        <p:nvSpPr>
          <p:cNvPr id="4" name="Slide Number Placeholder 3"/>
          <p:cNvSpPr>
            <a:spLocks noGrp="1"/>
          </p:cNvSpPr>
          <p:nvPr>
            <p:ph type="sldNum" sz="quarter" idx="10"/>
          </p:nvPr>
        </p:nvSpPr>
        <p:spPr/>
        <p:txBody>
          <a:bodyPr/>
          <a:lstStyle/>
          <a:p>
            <a:fld id="{BA800E8E-8ECF-40F5-BF5B-40F5A37DE4E3}" type="slidenum">
              <a:rPr lang="en-US" smtClean="0"/>
              <a:t>7</a:t>
            </a:fld>
            <a:endParaRPr lang="en-US"/>
          </a:p>
        </p:txBody>
      </p:sp>
    </p:spTree>
    <p:extLst>
      <p:ext uri="{BB962C8B-B14F-4D97-AF65-F5344CB8AC3E}">
        <p14:creationId xmlns:p14="http://schemas.microsoft.com/office/powerpoint/2010/main" val="153945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E18E-60B7-4A0A-ADD3-ABB8EF315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12D283-E88E-426A-94FD-0CF7E3F364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4D5015-D5A2-464C-810A-E1B91CC0DD9A}"/>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5" name="Footer Placeholder 4">
            <a:extLst>
              <a:ext uri="{FF2B5EF4-FFF2-40B4-BE49-F238E27FC236}">
                <a16:creationId xmlns:a16="http://schemas.microsoft.com/office/drawing/2014/main" id="{3C9FD14F-E8C2-4272-8DDE-A26733FE9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D22B8-46CB-46E3-B4D3-862413FC9E09}"/>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59356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D57C6-FF4B-4101-A0D5-11A131EE9A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C2E56D-564E-45B8-8EE1-CE99EB7734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E2427-9B52-403F-A90D-E9714C4C0B7E}"/>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5" name="Footer Placeholder 4">
            <a:extLst>
              <a:ext uri="{FF2B5EF4-FFF2-40B4-BE49-F238E27FC236}">
                <a16:creationId xmlns:a16="http://schemas.microsoft.com/office/drawing/2014/main" id="{08C14D14-463E-4B1E-9BE7-A248C3BD6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15CEB-3F1B-4ED1-AC8D-DAF79CA12C81}"/>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240719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3609BA-8A48-4C40-84CF-CB74910F9C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8BECE2-081E-4A3E-8FB4-93F1C7D578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3D032-239C-4234-B5A4-6751FA8DCAB6}"/>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5" name="Footer Placeholder 4">
            <a:extLst>
              <a:ext uri="{FF2B5EF4-FFF2-40B4-BE49-F238E27FC236}">
                <a16:creationId xmlns:a16="http://schemas.microsoft.com/office/drawing/2014/main" id="{AB28E05B-D046-4ACC-87E4-676F03D78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CC9C9-CB7E-43F2-A205-57B0C23C695A}"/>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270794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4F95-D9FC-4942-A5CF-9D9D0E5DB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1F3EE7-BE44-4332-B76D-C3935A193E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440E2F-3CDD-415C-B260-37A5A2941022}"/>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5" name="Footer Placeholder 4">
            <a:extLst>
              <a:ext uri="{FF2B5EF4-FFF2-40B4-BE49-F238E27FC236}">
                <a16:creationId xmlns:a16="http://schemas.microsoft.com/office/drawing/2014/main" id="{9555BD00-2D1B-4FCE-97B7-98BB0B232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5554F-11DC-49E3-9AA6-3CAF9D735E36}"/>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39883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5FA6-8120-4695-AEC7-0137DB48D1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7A5DD9-9C04-4A04-9BDE-95CD39FB02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719BB3-4C0F-4B7C-B46E-DD4F3A72499A}"/>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5" name="Footer Placeholder 4">
            <a:extLst>
              <a:ext uri="{FF2B5EF4-FFF2-40B4-BE49-F238E27FC236}">
                <a16:creationId xmlns:a16="http://schemas.microsoft.com/office/drawing/2014/main" id="{6CA4B153-2E09-439F-AC44-CF95472694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9FF19-6BFE-4F2B-B52F-9AB71B825597}"/>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210269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C623-123E-495E-9298-1138866BE1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222330-4C72-4328-BC83-87DC01DB4F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7300BC-89BA-46FE-B2CE-E127455C71C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24D4EE-F2F8-4A9A-ADAB-A811BBF5F770}"/>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6" name="Footer Placeholder 5">
            <a:extLst>
              <a:ext uri="{FF2B5EF4-FFF2-40B4-BE49-F238E27FC236}">
                <a16:creationId xmlns:a16="http://schemas.microsoft.com/office/drawing/2014/main" id="{2CEA9D8C-676E-40CE-BDBE-A791ED4C1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BCBC6D-28DA-405D-B1F7-BAAA22EC7C29}"/>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373353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B9AE-77C6-47E4-A8B8-5DC9A76663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B54158-3F50-49DD-8BCF-887D2C04B7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4A9F43-86C6-4F16-BF15-70309F12D9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50B2CB-CF31-48D9-AA72-02E1C2A5B7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B5BC49-E162-4228-831C-AB916052804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4555F3-2EA9-44C1-85E3-BFC421ACF920}"/>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8" name="Footer Placeholder 7">
            <a:extLst>
              <a:ext uri="{FF2B5EF4-FFF2-40B4-BE49-F238E27FC236}">
                <a16:creationId xmlns:a16="http://schemas.microsoft.com/office/drawing/2014/main" id="{50BDC671-1FC2-4B56-9058-D13B3181E3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72498F-6B69-4488-9401-A74F69F9DCBA}"/>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2134602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E24E-CD2F-4854-8EF7-C05430D04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D03735-DED4-4D38-9631-F1599CB1A22B}"/>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4" name="Footer Placeholder 3">
            <a:extLst>
              <a:ext uri="{FF2B5EF4-FFF2-40B4-BE49-F238E27FC236}">
                <a16:creationId xmlns:a16="http://schemas.microsoft.com/office/drawing/2014/main" id="{041C6B28-9CCA-4F02-A97D-26299BECF9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B8D67B-74C9-45E9-AD01-9EC30C2A30C1}"/>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365153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0FD94E-499A-43D3-8B05-3E8F3202AF44}"/>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3" name="Footer Placeholder 2">
            <a:extLst>
              <a:ext uri="{FF2B5EF4-FFF2-40B4-BE49-F238E27FC236}">
                <a16:creationId xmlns:a16="http://schemas.microsoft.com/office/drawing/2014/main" id="{5456A7EB-8172-406B-A549-D67F2E467C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0123C0-E165-4D2A-8798-03808E48C5F8}"/>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3187818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8D280-79AE-44D4-9FC8-721F63F45A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7791D8-AAEE-4E26-B265-8EC4FAD482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00AEB9-3070-45C9-AD15-7DEFCCB2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223EF5-AD30-4057-A7EF-F55D0F519A0D}"/>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6" name="Footer Placeholder 5">
            <a:extLst>
              <a:ext uri="{FF2B5EF4-FFF2-40B4-BE49-F238E27FC236}">
                <a16:creationId xmlns:a16="http://schemas.microsoft.com/office/drawing/2014/main" id="{07B55B33-02A2-4ACA-99E4-A00FB25C97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EE4A9-16AC-4A8A-BC1E-82E8D7336906}"/>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352014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99DBA-7072-4256-9400-0BC38E66E5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376C2A-0C71-49D0-ADBE-CA2A61624B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64B1A8-11DF-4F3D-A82A-72951331D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AC64EE-D7C7-45C6-A783-174F0C116667}"/>
              </a:ext>
            </a:extLst>
          </p:cNvPr>
          <p:cNvSpPr>
            <a:spLocks noGrp="1"/>
          </p:cNvSpPr>
          <p:nvPr>
            <p:ph type="dt" sz="half" idx="10"/>
          </p:nvPr>
        </p:nvSpPr>
        <p:spPr/>
        <p:txBody>
          <a:bodyPr/>
          <a:lstStyle/>
          <a:p>
            <a:fld id="{6BED531B-97D9-40D6-B2AC-CB868BFF8A47}" type="datetimeFigureOut">
              <a:rPr lang="en-US" smtClean="0"/>
              <a:t>4/14/2018</a:t>
            </a:fld>
            <a:endParaRPr lang="en-US"/>
          </a:p>
        </p:txBody>
      </p:sp>
      <p:sp>
        <p:nvSpPr>
          <p:cNvPr id="6" name="Footer Placeholder 5">
            <a:extLst>
              <a:ext uri="{FF2B5EF4-FFF2-40B4-BE49-F238E27FC236}">
                <a16:creationId xmlns:a16="http://schemas.microsoft.com/office/drawing/2014/main" id="{813F5556-933F-445F-B508-47B65AC4F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0A1D06-5E3E-4633-BA3E-517758FA6D6F}"/>
              </a:ext>
            </a:extLst>
          </p:cNvPr>
          <p:cNvSpPr>
            <a:spLocks noGrp="1"/>
          </p:cNvSpPr>
          <p:nvPr>
            <p:ph type="sldNum" sz="quarter" idx="12"/>
          </p:nvPr>
        </p:nvSpPr>
        <p:spPr/>
        <p:txBody>
          <a:bodyPr/>
          <a:lstStyle/>
          <a:p>
            <a:fld id="{26577E2E-D358-4594-A81C-CBA7F2398A41}" type="slidenum">
              <a:rPr lang="en-US" smtClean="0"/>
              <a:t>‹#›</a:t>
            </a:fld>
            <a:endParaRPr lang="en-US"/>
          </a:p>
        </p:txBody>
      </p:sp>
    </p:spTree>
    <p:extLst>
      <p:ext uri="{BB962C8B-B14F-4D97-AF65-F5344CB8AC3E}">
        <p14:creationId xmlns:p14="http://schemas.microsoft.com/office/powerpoint/2010/main" val="214044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2F7CA9-3F36-4D27-ADF2-02FC850604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B257F3-3206-44AA-9816-0C0E7F81C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836D8-54DF-43BA-A7F7-0F7F8513B5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ED531B-97D9-40D6-B2AC-CB868BFF8A47}" type="datetimeFigureOut">
              <a:rPr lang="en-US" smtClean="0"/>
              <a:t>4/14/2018</a:t>
            </a:fld>
            <a:endParaRPr lang="en-US"/>
          </a:p>
        </p:txBody>
      </p:sp>
      <p:sp>
        <p:nvSpPr>
          <p:cNvPr id="5" name="Footer Placeholder 4">
            <a:extLst>
              <a:ext uri="{FF2B5EF4-FFF2-40B4-BE49-F238E27FC236}">
                <a16:creationId xmlns:a16="http://schemas.microsoft.com/office/drawing/2014/main" id="{E3D1C52C-18AC-4B44-8060-DC04A4EECD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E5B54F-4B77-4A72-BF2F-8A7C1BC90B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77E2E-D358-4594-A81C-CBA7F2398A41}" type="slidenum">
              <a:rPr lang="en-US" smtClean="0"/>
              <a:t>‹#›</a:t>
            </a:fld>
            <a:endParaRPr lang="en-US"/>
          </a:p>
        </p:txBody>
      </p:sp>
    </p:spTree>
    <p:extLst>
      <p:ext uri="{BB962C8B-B14F-4D97-AF65-F5344CB8AC3E}">
        <p14:creationId xmlns:p14="http://schemas.microsoft.com/office/powerpoint/2010/main" val="336629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1" y="2105891"/>
            <a:ext cx="5500254" cy="4752109"/>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131000" y="651167"/>
            <a:ext cx="5915891" cy="5375565"/>
          </a:xfrm>
        </p:spPr>
        <p:txBody>
          <a:bodyPr anchor="t">
            <a:noAutofit/>
          </a:bodyPr>
          <a:lstStyle/>
          <a:p>
            <a:r>
              <a:rPr lang="en-US" sz="8800" cap="all" dirty="0">
                <a:solidFill>
                  <a:srgbClr val="75A5F8"/>
                </a:solidFill>
                <a:latin typeface="Marker Felt" panose="00000400000000000000" pitchFamily="2" charset="0"/>
              </a:rPr>
              <a:t>Resolving </a:t>
            </a:r>
            <a:br>
              <a:rPr lang="en-US" sz="8800" cap="all" dirty="0">
                <a:solidFill>
                  <a:srgbClr val="75A5F8"/>
                </a:solidFill>
                <a:latin typeface="Marker Felt" panose="00000400000000000000" pitchFamily="2" charset="0"/>
              </a:rPr>
            </a:br>
            <a:br>
              <a:rPr lang="en-US" sz="800" cap="all" dirty="0">
                <a:solidFill>
                  <a:srgbClr val="75A5F8"/>
                </a:solidFill>
                <a:latin typeface="Marker Felt" panose="00000400000000000000" pitchFamily="2" charset="0"/>
              </a:rPr>
            </a:br>
            <a:br>
              <a:rPr lang="en-US" sz="800" cap="all" dirty="0">
                <a:solidFill>
                  <a:srgbClr val="75A5F8"/>
                </a:solidFill>
                <a:latin typeface="Marker Felt" panose="00000400000000000000" pitchFamily="2" charset="0"/>
              </a:rPr>
            </a:br>
            <a:br>
              <a:rPr lang="en-US" sz="800" cap="all" dirty="0">
                <a:solidFill>
                  <a:srgbClr val="75A5F8"/>
                </a:solidFill>
                <a:latin typeface="Marker Felt" panose="00000400000000000000" pitchFamily="2" charset="0"/>
              </a:rPr>
            </a:br>
            <a:br>
              <a:rPr lang="en-US" sz="8800" cap="all" dirty="0">
                <a:solidFill>
                  <a:srgbClr val="75A5F8"/>
                </a:solidFill>
                <a:latin typeface="Marker Felt" panose="00000400000000000000" pitchFamily="2" charset="0"/>
              </a:rPr>
            </a:br>
            <a:br>
              <a:rPr lang="en-US" sz="8800" cap="all" dirty="0">
                <a:solidFill>
                  <a:srgbClr val="75A5F8"/>
                </a:solidFill>
                <a:latin typeface="Marker Felt" panose="00000400000000000000" pitchFamily="2" charset="0"/>
              </a:rPr>
            </a:br>
            <a:r>
              <a:rPr lang="en-US" sz="8800" cap="all" dirty="0">
                <a:solidFill>
                  <a:srgbClr val="75A5F8"/>
                </a:solidFill>
                <a:latin typeface="Marker Felt" panose="00000400000000000000" pitchFamily="2" charset="0"/>
              </a:rPr>
              <a:t>Conflicts</a:t>
            </a:r>
          </a:p>
        </p:txBody>
      </p:sp>
      <p:sp>
        <p:nvSpPr>
          <p:cNvPr id="3" name="Subtitle 2">
            <a:extLst>
              <a:ext uri="{FF2B5EF4-FFF2-40B4-BE49-F238E27FC236}">
                <a16:creationId xmlns:a16="http://schemas.microsoft.com/office/drawing/2014/main" id="{D6D95FCC-A118-4C87-93C2-F2F470578F63}"/>
              </a:ext>
            </a:extLst>
          </p:cNvPr>
          <p:cNvSpPr>
            <a:spLocks noGrp="1"/>
          </p:cNvSpPr>
          <p:nvPr>
            <p:ph type="subTitle" idx="1"/>
          </p:nvPr>
        </p:nvSpPr>
        <p:spPr>
          <a:xfrm>
            <a:off x="7675417" y="651167"/>
            <a:ext cx="3962399" cy="5181600"/>
          </a:xfrm>
          <a:ln w="50800">
            <a:solidFill>
              <a:srgbClr val="75A5F8"/>
            </a:solidFill>
          </a:ln>
        </p:spPr>
        <p:txBody>
          <a:bodyPr lIns="182880" tIns="91440" rIns="182880" bIns="91440">
            <a:noAutofit/>
          </a:bodyPr>
          <a:lstStyle/>
          <a:p>
            <a:r>
              <a:rPr lang="en-US" sz="4800" dirty="0">
                <a:solidFill>
                  <a:srgbClr val="0D5FF3"/>
                </a:solidFill>
                <a:effectLst>
                  <a:outerShdw blurRad="38100" dist="38100" dir="2700000" algn="tl">
                    <a:srgbClr val="000000">
                      <a:alpha val="43137"/>
                    </a:srgbClr>
                  </a:outerShdw>
                </a:effectLst>
              </a:rPr>
              <a:t>“A soft answer turns away wrath,</a:t>
            </a:r>
            <a:br>
              <a:rPr lang="en-US" sz="4800" dirty="0">
                <a:solidFill>
                  <a:srgbClr val="0D5FF3"/>
                </a:solidFill>
                <a:effectLst>
                  <a:outerShdw blurRad="38100" dist="38100" dir="2700000" algn="tl">
                    <a:srgbClr val="000000">
                      <a:alpha val="43137"/>
                    </a:srgbClr>
                  </a:outerShdw>
                </a:effectLst>
              </a:rPr>
            </a:br>
            <a:r>
              <a:rPr lang="en-US" sz="4800" dirty="0">
                <a:solidFill>
                  <a:srgbClr val="0D5FF3"/>
                </a:solidFill>
                <a:effectLst>
                  <a:outerShdw blurRad="38100" dist="38100" dir="2700000" algn="tl">
                    <a:srgbClr val="000000">
                      <a:alpha val="43137"/>
                    </a:srgbClr>
                  </a:outerShdw>
                </a:effectLst>
              </a:rPr>
              <a:t>But a harsh word stirs up anger.”</a:t>
            </a:r>
          </a:p>
          <a:p>
            <a:endParaRPr lang="en-US" sz="800" dirty="0">
              <a:solidFill>
                <a:srgbClr val="0D5FF3"/>
              </a:solidFill>
              <a:effectLst>
                <a:outerShdw blurRad="38100" dist="38100" dir="2700000" algn="tl">
                  <a:srgbClr val="000000">
                    <a:alpha val="43137"/>
                  </a:srgbClr>
                </a:outerShdw>
              </a:effectLst>
            </a:endParaRPr>
          </a:p>
          <a:p>
            <a:r>
              <a:rPr lang="en-US" sz="4000" dirty="0">
                <a:solidFill>
                  <a:srgbClr val="0D5FF3"/>
                </a:solidFill>
                <a:effectLst>
                  <a:outerShdw blurRad="38100" dist="38100" dir="2700000" algn="tl">
                    <a:srgbClr val="000000">
                      <a:alpha val="43137"/>
                    </a:srgbClr>
                  </a:outerShdw>
                </a:effectLst>
              </a:rPr>
              <a:t>(Proverbs 15:1)</a:t>
            </a:r>
          </a:p>
        </p:txBody>
      </p:sp>
    </p:spTree>
    <p:extLst>
      <p:ext uri="{BB962C8B-B14F-4D97-AF65-F5344CB8AC3E}">
        <p14:creationId xmlns:p14="http://schemas.microsoft.com/office/powerpoint/2010/main" val="1410823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6" y="5270430"/>
            <a:ext cx="2528300" cy="2184400"/>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93678" y="5233112"/>
            <a:ext cx="12018200" cy="1092200"/>
          </a:xfrm>
        </p:spPr>
        <p:txBody>
          <a:bodyPr anchor="t">
            <a:noAutofit/>
          </a:bodyPr>
          <a:lstStyle/>
          <a:p>
            <a:pPr algn="r"/>
            <a:r>
              <a:rPr lang="en-US" cap="all" dirty="0">
                <a:solidFill>
                  <a:srgbClr val="75A5F8"/>
                </a:solidFill>
                <a:latin typeface="Marker Felt" panose="00000400000000000000" pitchFamily="2" charset="0"/>
              </a:rPr>
              <a:t>Resolving             Conflicts</a:t>
            </a:r>
          </a:p>
        </p:txBody>
      </p:sp>
      <p:cxnSp>
        <p:nvCxnSpPr>
          <p:cNvPr id="8" name="Straight Connector 7">
            <a:extLst>
              <a:ext uri="{FF2B5EF4-FFF2-40B4-BE49-F238E27FC236}">
                <a16:creationId xmlns:a16="http://schemas.microsoft.com/office/drawing/2014/main" id="{8A39B3FB-196A-4214-BB46-9A439C1A3048}"/>
              </a:ext>
            </a:extLst>
          </p:cNvPr>
          <p:cNvCxnSpPr/>
          <p:nvPr/>
        </p:nvCxnSpPr>
        <p:spPr>
          <a:xfrm>
            <a:off x="320351" y="503386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2A1E45-7243-48D6-98BE-9D34A746C1CD}"/>
              </a:ext>
            </a:extLst>
          </p:cNvPr>
          <p:cNvSpPr txBox="1"/>
          <p:nvPr/>
        </p:nvSpPr>
        <p:spPr>
          <a:xfrm>
            <a:off x="320351" y="391886"/>
            <a:ext cx="11551297" cy="4616648"/>
          </a:xfrm>
          <a:prstGeom prst="rect">
            <a:avLst/>
          </a:prstGeom>
          <a:noFill/>
        </p:spPr>
        <p:txBody>
          <a:bodyPr wrap="square" rtlCol="0">
            <a:spAutoFit/>
          </a:bodyPr>
          <a:lstStyle/>
          <a:p>
            <a:pPr algn="ctr"/>
            <a:r>
              <a:rPr lang="en-US" sz="6600" dirty="0">
                <a:solidFill>
                  <a:srgbClr val="75A5F8"/>
                </a:solidFill>
                <a:latin typeface="Marker Felt" panose="00000400000000000000" pitchFamily="2" charset="0"/>
              </a:rPr>
              <a:t>Faith is the Key!</a:t>
            </a:r>
          </a:p>
          <a:p>
            <a:pPr algn="ctr"/>
            <a:endParaRPr lang="en-US" sz="2800" dirty="0">
              <a:solidFill>
                <a:srgbClr val="75A5F8"/>
              </a:solidFill>
            </a:endParaRPr>
          </a:p>
          <a:p>
            <a:pPr algn="ctr"/>
            <a:r>
              <a:rPr lang="en-US" sz="4400" b="1" dirty="0">
                <a:solidFill>
                  <a:srgbClr val="0D5FF3"/>
                </a:solidFill>
              </a:rPr>
              <a:t>Religious beliefs affect every area of conflict</a:t>
            </a:r>
          </a:p>
          <a:p>
            <a:pPr algn="ctr"/>
            <a:r>
              <a:rPr lang="en-US" sz="4400" b="1" dirty="0">
                <a:solidFill>
                  <a:srgbClr val="0D5FF3"/>
                </a:solidFill>
              </a:rPr>
              <a:t>Unity in Faith and Equality in Zeal</a:t>
            </a:r>
          </a:p>
          <a:p>
            <a:pPr algn="ctr"/>
            <a:r>
              <a:rPr lang="en-US" sz="4400" b="1" dirty="0">
                <a:solidFill>
                  <a:srgbClr val="0D5FF3"/>
                </a:solidFill>
              </a:rPr>
              <a:t>**  God’s Providential Aid  **</a:t>
            </a:r>
          </a:p>
          <a:p>
            <a:pPr algn="ctr"/>
            <a:endParaRPr lang="en-US" sz="2000" dirty="0">
              <a:solidFill>
                <a:srgbClr val="0D5FF3"/>
              </a:solidFill>
            </a:endParaRPr>
          </a:p>
          <a:p>
            <a:pPr algn="ctr"/>
            <a:r>
              <a:rPr lang="en-US" sz="4800" b="1" dirty="0">
                <a:solidFill>
                  <a:srgbClr val="0D5FF3"/>
                </a:solidFill>
              </a:rPr>
              <a:t>Matthew 6:33 ~ 1 Peter 5:6-7</a:t>
            </a:r>
          </a:p>
        </p:txBody>
      </p:sp>
      <p:cxnSp>
        <p:nvCxnSpPr>
          <p:cNvPr id="10" name="Straight Connector 9">
            <a:extLst>
              <a:ext uri="{FF2B5EF4-FFF2-40B4-BE49-F238E27FC236}">
                <a16:creationId xmlns:a16="http://schemas.microsoft.com/office/drawing/2014/main" id="{436F5ABA-E2E6-4EB6-B388-2E604C8F9DDC}"/>
              </a:ext>
            </a:extLst>
          </p:cNvPr>
          <p:cNvCxnSpPr/>
          <p:nvPr/>
        </p:nvCxnSpPr>
        <p:spPr>
          <a:xfrm>
            <a:off x="320350" y="167795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357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6" y="5270430"/>
            <a:ext cx="2528300" cy="2184400"/>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93678" y="5233112"/>
            <a:ext cx="12018200" cy="1092200"/>
          </a:xfrm>
        </p:spPr>
        <p:txBody>
          <a:bodyPr anchor="t">
            <a:noAutofit/>
          </a:bodyPr>
          <a:lstStyle/>
          <a:p>
            <a:pPr algn="r"/>
            <a:r>
              <a:rPr lang="en-US" cap="all" dirty="0">
                <a:solidFill>
                  <a:srgbClr val="75A5F8"/>
                </a:solidFill>
                <a:latin typeface="Marker Felt" panose="00000400000000000000" pitchFamily="2" charset="0"/>
              </a:rPr>
              <a:t>Resolving             Conflicts</a:t>
            </a:r>
          </a:p>
        </p:txBody>
      </p:sp>
      <p:cxnSp>
        <p:nvCxnSpPr>
          <p:cNvPr id="8" name="Straight Connector 7">
            <a:extLst>
              <a:ext uri="{FF2B5EF4-FFF2-40B4-BE49-F238E27FC236}">
                <a16:creationId xmlns:a16="http://schemas.microsoft.com/office/drawing/2014/main" id="{8A39B3FB-196A-4214-BB46-9A439C1A3048}"/>
              </a:ext>
            </a:extLst>
          </p:cNvPr>
          <p:cNvCxnSpPr/>
          <p:nvPr/>
        </p:nvCxnSpPr>
        <p:spPr>
          <a:xfrm>
            <a:off x="320351" y="503386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2A1E45-7243-48D6-98BE-9D34A746C1CD}"/>
              </a:ext>
            </a:extLst>
          </p:cNvPr>
          <p:cNvSpPr txBox="1"/>
          <p:nvPr/>
        </p:nvSpPr>
        <p:spPr>
          <a:xfrm>
            <a:off x="320351" y="391886"/>
            <a:ext cx="11551297" cy="4370427"/>
          </a:xfrm>
          <a:prstGeom prst="rect">
            <a:avLst/>
          </a:prstGeom>
          <a:noFill/>
        </p:spPr>
        <p:txBody>
          <a:bodyPr wrap="square" rtlCol="0">
            <a:spAutoFit/>
          </a:bodyPr>
          <a:lstStyle/>
          <a:p>
            <a:pPr algn="ctr"/>
            <a:r>
              <a:rPr lang="en-US" sz="6600" dirty="0">
                <a:solidFill>
                  <a:srgbClr val="75A5F8"/>
                </a:solidFill>
                <a:latin typeface="Marker Felt" panose="00000400000000000000" pitchFamily="2" charset="0"/>
              </a:rPr>
              <a:t>Grow in Grace &amp; Knowledge</a:t>
            </a:r>
          </a:p>
          <a:p>
            <a:pPr algn="ctr"/>
            <a:endParaRPr lang="en-US" sz="2800" dirty="0">
              <a:solidFill>
                <a:srgbClr val="75A5F8"/>
              </a:solidFill>
            </a:endParaRPr>
          </a:p>
          <a:p>
            <a:pPr algn="ctr"/>
            <a:r>
              <a:rPr lang="en-US" sz="4800" b="1" dirty="0">
                <a:solidFill>
                  <a:srgbClr val="0D5FF3"/>
                </a:solidFill>
              </a:rPr>
              <a:t>Develop Christ-like qualities</a:t>
            </a:r>
          </a:p>
          <a:p>
            <a:pPr algn="ctr"/>
            <a:r>
              <a:rPr lang="en-US" sz="4400" dirty="0">
                <a:solidFill>
                  <a:srgbClr val="0D5FF3"/>
                </a:solidFill>
              </a:rPr>
              <a:t>2 Peter 1:5-8</a:t>
            </a:r>
          </a:p>
          <a:p>
            <a:pPr algn="ctr"/>
            <a:r>
              <a:rPr lang="en-US" sz="4800" b="1" dirty="0">
                <a:solidFill>
                  <a:srgbClr val="0D5FF3"/>
                </a:solidFill>
              </a:rPr>
              <a:t>Produce the Fruit of the Spirit</a:t>
            </a:r>
          </a:p>
          <a:p>
            <a:pPr algn="ctr"/>
            <a:r>
              <a:rPr lang="en-US" sz="4400" dirty="0">
                <a:solidFill>
                  <a:srgbClr val="0D5FF3"/>
                </a:solidFill>
              </a:rPr>
              <a:t>Galatians 5:22-23</a:t>
            </a:r>
          </a:p>
        </p:txBody>
      </p:sp>
      <p:cxnSp>
        <p:nvCxnSpPr>
          <p:cNvPr id="10" name="Straight Connector 9">
            <a:extLst>
              <a:ext uri="{FF2B5EF4-FFF2-40B4-BE49-F238E27FC236}">
                <a16:creationId xmlns:a16="http://schemas.microsoft.com/office/drawing/2014/main" id="{436F5ABA-E2E6-4EB6-B388-2E604C8F9DDC}"/>
              </a:ext>
            </a:extLst>
          </p:cNvPr>
          <p:cNvCxnSpPr/>
          <p:nvPr/>
        </p:nvCxnSpPr>
        <p:spPr>
          <a:xfrm>
            <a:off x="320350" y="167795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6438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6" y="5270430"/>
            <a:ext cx="2528300" cy="2184400"/>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93678" y="5233112"/>
            <a:ext cx="12018200" cy="1092200"/>
          </a:xfrm>
        </p:spPr>
        <p:txBody>
          <a:bodyPr anchor="t">
            <a:noAutofit/>
          </a:bodyPr>
          <a:lstStyle/>
          <a:p>
            <a:pPr algn="r"/>
            <a:r>
              <a:rPr lang="en-US" cap="all" dirty="0">
                <a:solidFill>
                  <a:srgbClr val="75A5F8"/>
                </a:solidFill>
                <a:latin typeface="Marker Felt" panose="00000400000000000000" pitchFamily="2" charset="0"/>
              </a:rPr>
              <a:t>Resolving             Conflicts</a:t>
            </a:r>
          </a:p>
        </p:txBody>
      </p:sp>
      <p:cxnSp>
        <p:nvCxnSpPr>
          <p:cNvPr id="8" name="Straight Connector 7">
            <a:extLst>
              <a:ext uri="{FF2B5EF4-FFF2-40B4-BE49-F238E27FC236}">
                <a16:creationId xmlns:a16="http://schemas.microsoft.com/office/drawing/2014/main" id="{8A39B3FB-196A-4214-BB46-9A439C1A3048}"/>
              </a:ext>
            </a:extLst>
          </p:cNvPr>
          <p:cNvCxnSpPr/>
          <p:nvPr/>
        </p:nvCxnSpPr>
        <p:spPr>
          <a:xfrm>
            <a:off x="320351" y="503386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2A1E45-7243-48D6-98BE-9D34A746C1CD}"/>
              </a:ext>
            </a:extLst>
          </p:cNvPr>
          <p:cNvSpPr txBox="1"/>
          <p:nvPr/>
        </p:nvSpPr>
        <p:spPr>
          <a:xfrm>
            <a:off x="320351" y="391886"/>
            <a:ext cx="11551297" cy="4370427"/>
          </a:xfrm>
          <a:prstGeom prst="rect">
            <a:avLst/>
          </a:prstGeom>
          <a:noFill/>
        </p:spPr>
        <p:txBody>
          <a:bodyPr wrap="square" rtlCol="0">
            <a:spAutoFit/>
          </a:bodyPr>
          <a:lstStyle/>
          <a:p>
            <a:pPr algn="ctr"/>
            <a:r>
              <a:rPr lang="en-US" sz="6600" dirty="0">
                <a:solidFill>
                  <a:srgbClr val="75A5F8"/>
                </a:solidFill>
                <a:latin typeface="Marker Felt" panose="00000400000000000000" pitchFamily="2" charset="0"/>
              </a:rPr>
              <a:t>Treat Your Family Like Brethren</a:t>
            </a:r>
          </a:p>
          <a:p>
            <a:pPr algn="ctr"/>
            <a:endParaRPr lang="en-US" sz="2800" dirty="0">
              <a:solidFill>
                <a:srgbClr val="75A5F8"/>
              </a:solidFill>
            </a:endParaRPr>
          </a:p>
          <a:p>
            <a:pPr algn="ctr"/>
            <a:r>
              <a:rPr lang="en-US" sz="4800" b="1" dirty="0">
                <a:solidFill>
                  <a:srgbClr val="0D5FF3"/>
                </a:solidFill>
              </a:rPr>
              <a:t>Lowliness, gentleness, longsuffering</a:t>
            </a:r>
          </a:p>
          <a:p>
            <a:pPr algn="ctr"/>
            <a:r>
              <a:rPr lang="en-US" sz="4400" dirty="0">
                <a:solidFill>
                  <a:srgbClr val="0D5FF3"/>
                </a:solidFill>
              </a:rPr>
              <a:t>Ephesians 4:1-2; Philippians 2:3-4</a:t>
            </a:r>
          </a:p>
          <a:p>
            <a:pPr algn="ctr"/>
            <a:r>
              <a:rPr lang="en-US" sz="4800" b="1" dirty="0">
                <a:solidFill>
                  <a:srgbClr val="0D5FF3"/>
                </a:solidFill>
              </a:rPr>
              <a:t>To ensure good days and answered prayers!</a:t>
            </a:r>
          </a:p>
          <a:p>
            <a:pPr algn="ctr"/>
            <a:r>
              <a:rPr lang="en-US" sz="4400" dirty="0">
                <a:solidFill>
                  <a:srgbClr val="0D5FF3"/>
                </a:solidFill>
              </a:rPr>
              <a:t>1 Peter 3:7-12</a:t>
            </a:r>
          </a:p>
        </p:txBody>
      </p:sp>
      <p:cxnSp>
        <p:nvCxnSpPr>
          <p:cNvPr id="10" name="Straight Connector 9">
            <a:extLst>
              <a:ext uri="{FF2B5EF4-FFF2-40B4-BE49-F238E27FC236}">
                <a16:creationId xmlns:a16="http://schemas.microsoft.com/office/drawing/2014/main" id="{436F5ABA-E2E6-4EB6-B388-2E604C8F9DDC}"/>
              </a:ext>
            </a:extLst>
          </p:cNvPr>
          <p:cNvCxnSpPr/>
          <p:nvPr/>
        </p:nvCxnSpPr>
        <p:spPr>
          <a:xfrm>
            <a:off x="320350" y="167795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073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6" y="5270430"/>
            <a:ext cx="2528300" cy="2184400"/>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93678" y="5233112"/>
            <a:ext cx="12018200" cy="1092200"/>
          </a:xfrm>
        </p:spPr>
        <p:txBody>
          <a:bodyPr anchor="t">
            <a:noAutofit/>
          </a:bodyPr>
          <a:lstStyle/>
          <a:p>
            <a:pPr algn="r"/>
            <a:r>
              <a:rPr lang="en-US" cap="all" dirty="0">
                <a:solidFill>
                  <a:srgbClr val="75A5F8"/>
                </a:solidFill>
                <a:latin typeface="Marker Felt" panose="00000400000000000000" pitchFamily="2" charset="0"/>
              </a:rPr>
              <a:t>Resolving             Conflicts</a:t>
            </a:r>
          </a:p>
        </p:txBody>
      </p:sp>
      <p:cxnSp>
        <p:nvCxnSpPr>
          <p:cNvPr id="8" name="Straight Connector 7">
            <a:extLst>
              <a:ext uri="{FF2B5EF4-FFF2-40B4-BE49-F238E27FC236}">
                <a16:creationId xmlns:a16="http://schemas.microsoft.com/office/drawing/2014/main" id="{8A39B3FB-196A-4214-BB46-9A439C1A3048}"/>
              </a:ext>
            </a:extLst>
          </p:cNvPr>
          <p:cNvCxnSpPr/>
          <p:nvPr/>
        </p:nvCxnSpPr>
        <p:spPr>
          <a:xfrm>
            <a:off x="320351" y="503386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2A1E45-7243-48D6-98BE-9D34A746C1CD}"/>
              </a:ext>
            </a:extLst>
          </p:cNvPr>
          <p:cNvSpPr txBox="1"/>
          <p:nvPr/>
        </p:nvSpPr>
        <p:spPr>
          <a:xfrm>
            <a:off x="320351" y="391886"/>
            <a:ext cx="11551297" cy="4370427"/>
          </a:xfrm>
          <a:prstGeom prst="rect">
            <a:avLst/>
          </a:prstGeom>
          <a:noFill/>
        </p:spPr>
        <p:txBody>
          <a:bodyPr wrap="square" rtlCol="0">
            <a:spAutoFit/>
          </a:bodyPr>
          <a:lstStyle/>
          <a:p>
            <a:pPr algn="ctr"/>
            <a:r>
              <a:rPr lang="en-US" sz="6600" dirty="0">
                <a:solidFill>
                  <a:srgbClr val="75A5F8"/>
                </a:solidFill>
                <a:latin typeface="Marker Felt" panose="00000400000000000000" pitchFamily="2" charset="0"/>
              </a:rPr>
              <a:t>Love Your Family Like Enemies</a:t>
            </a:r>
          </a:p>
          <a:p>
            <a:pPr algn="ctr"/>
            <a:endParaRPr lang="en-US" sz="2800" dirty="0">
              <a:solidFill>
                <a:srgbClr val="75A5F8"/>
              </a:solidFill>
            </a:endParaRPr>
          </a:p>
          <a:p>
            <a:pPr algn="ctr"/>
            <a:r>
              <a:rPr lang="en-US" sz="4800" b="1" dirty="0">
                <a:solidFill>
                  <a:srgbClr val="0D5FF3"/>
                </a:solidFill>
              </a:rPr>
              <a:t>Respond with good, not retaliation</a:t>
            </a:r>
          </a:p>
          <a:p>
            <a:pPr algn="ctr"/>
            <a:r>
              <a:rPr lang="en-US" sz="4400" dirty="0">
                <a:solidFill>
                  <a:srgbClr val="0D5FF3"/>
                </a:solidFill>
              </a:rPr>
              <a:t>Matthew 5:38-42</a:t>
            </a:r>
          </a:p>
          <a:p>
            <a:pPr algn="ctr"/>
            <a:r>
              <a:rPr lang="en-US" sz="4800" b="1" dirty="0">
                <a:solidFill>
                  <a:srgbClr val="0D5FF3"/>
                </a:solidFill>
              </a:rPr>
              <a:t>Love just as God loves you!</a:t>
            </a:r>
          </a:p>
          <a:p>
            <a:pPr algn="ctr"/>
            <a:r>
              <a:rPr lang="en-US" sz="4400" dirty="0">
                <a:solidFill>
                  <a:srgbClr val="0D5FF3"/>
                </a:solidFill>
              </a:rPr>
              <a:t>Matthew 5:43-48</a:t>
            </a:r>
          </a:p>
        </p:txBody>
      </p:sp>
      <p:cxnSp>
        <p:nvCxnSpPr>
          <p:cNvPr id="10" name="Straight Connector 9">
            <a:extLst>
              <a:ext uri="{FF2B5EF4-FFF2-40B4-BE49-F238E27FC236}">
                <a16:creationId xmlns:a16="http://schemas.microsoft.com/office/drawing/2014/main" id="{436F5ABA-E2E6-4EB6-B388-2E604C8F9DDC}"/>
              </a:ext>
            </a:extLst>
          </p:cNvPr>
          <p:cNvCxnSpPr/>
          <p:nvPr/>
        </p:nvCxnSpPr>
        <p:spPr>
          <a:xfrm>
            <a:off x="320350" y="167795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825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6" y="5270430"/>
            <a:ext cx="2528300" cy="2184400"/>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93678" y="5233112"/>
            <a:ext cx="12018200" cy="1092200"/>
          </a:xfrm>
        </p:spPr>
        <p:txBody>
          <a:bodyPr anchor="t">
            <a:noAutofit/>
          </a:bodyPr>
          <a:lstStyle/>
          <a:p>
            <a:pPr algn="r"/>
            <a:r>
              <a:rPr lang="en-US" cap="all" dirty="0">
                <a:solidFill>
                  <a:srgbClr val="75A5F8"/>
                </a:solidFill>
                <a:latin typeface="Marker Felt" panose="00000400000000000000" pitchFamily="2" charset="0"/>
              </a:rPr>
              <a:t>Resolving             Conflicts</a:t>
            </a:r>
          </a:p>
        </p:txBody>
      </p:sp>
      <p:cxnSp>
        <p:nvCxnSpPr>
          <p:cNvPr id="8" name="Straight Connector 7">
            <a:extLst>
              <a:ext uri="{FF2B5EF4-FFF2-40B4-BE49-F238E27FC236}">
                <a16:creationId xmlns:a16="http://schemas.microsoft.com/office/drawing/2014/main" id="{8A39B3FB-196A-4214-BB46-9A439C1A3048}"/>
              </a:ext>
            </a:extLst>
          </p:cNvPr>
          <p:cNvCxnSpPr/>
          <p:nvPr/>
        </p:nvCxnSpPr>
        <p:spPr>
          <a:xfrm>
            <a:off x="320351" y="503386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2A1E45-7243-48D6-98BE-9D34A746C1CD}"/>
              </a:ext>
            </a:extLst>
          </p:cNvPr>
          <p:cNvSpPr txBox="1"/>
          <p:nvPr/>
        </p:nvSpPr>
        <p:spPr>
          <a:xfrm>
            <a:off x="320351" y="391886"/>
            <a:ext cx="11551297" cy="4431983"/>
          </a:xfrm>
          <a:prstGeom prst="rect">
            <a:avLst/>
          </a:prstGeom>
          <a:noFill/>
        </p:spPr>
        <p:txBody>
          <a:bodyPr wrap="square" rtlCol="0">
            <a:spAutoFit/>
          </a:bodyPr>
          <a:lstStyle/>
          <a:p>
            <a:pPr algn="ctr"/>
            <a:r>
              <a:rPr lang="en-US" sz="6600" dirty="0">
                <a:solidFill>
                  <a:srgbClr val="75A5F8"/>
                </a:solidFill>
                <a:latin typeface="Marker Felt" panose="00000400000000000000" pitchFamily="2" charset="0"/>
              </a:rPr>
              <a:t>Refrain from Arguing</a:t>
            </a:r>
          </a:p>
          <a:p>
            <a:pPr algn="ctr"/>
            <a:endParaRPr lang="en-US" sz="2800" dirty="0">
              <a:solidFill>
                <a:srgbClr val="75A5F8"/>
              </a:solidFill>
            </a:endParaRPr>
          </a:p>
          <a:p>
            <a:pPr algn="ctr"/>
            <a:r>
              <a:rPr lang="en-US" sz="4800" b="1" dirty="0">
                <a:solidFill>
                  <a:srgbClr val="0D5FF3"/>
                </a:solidFill>
              </a:rPr>
              <a:t>If one person does the right thing, differences quickly diffuse</a:t>
            </a:r>
          </a:p>
          <a:p>
            <a:pPr algn="ctr"/>
            <a:r>
              <a:rPr lang="en-US" sz="4400" dirty="0">
                <a:solidFill>
                  <a:srgbClr val="0D5FF3"/>
                </a:solidFill>
              </a:rPr>
              <a:t>Proverbs 15:1</a:t>
            </a:r>
          </a:p>
          <a:p>
            <a:pPr algn="ctr"/>
            <a:r>
              <a:rPr lang="en-US" sz="4800" b="1" dirty="0">
                <a:solidFill>
                  <a:srgbClr val="0D5FF3"/>
                </a:solidFill>
              </a:rPr>
              <a:t>Proper conduct encourages the same!</a:t>
            </a:r>
          </a:p>
        </p:txBody>
      </p:sp>
      <p:cxnSp>
        <p:nvCxnSpPr>
          <p:cNvPr id="10" name="Straight Connector 9">
            <a:extLst>
              <a:ext uri="{FF2B5EF4-FFF2-40B4-BE49-F238E27FC236}">
                <a16:creationId xmlns:a16="http://schemas.microsoft.com/office/drawing/2014/main" id="{436F5ABA-E2E6-4EB6-B388-2E604C8F9DDC}"/>
              </a:ext>
            </a:extLst>
          </p:cNvPr>
          <p:cNvCxnSpPr/>
          <p:nvPr/>
        </p:nvCxnSpPr>
        <p:spPr>
          <a:xfrm>
            <a:off x="320350" y="167795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899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584704-55F8-4B1E-B637-BFD9237BE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936" y="5270430"/>
            <a:ext cx="2528300" cy="2184400"/>
          </a:xfrm>
          <a:prstGeom prst="rect">
            <a:avLst/>
          </a:prstGeom>
        </p:spPr>
      </p:pic>
      <p:sp>
        <p:nvSpPr>
          <p:cNvPr id="2" name="Title 1">
            <a:extLst>
              <a:ext uri="{FF2B5EF4-FFF2-40B4-BE49-F238E27FC236}">
                <a16:creationId xmlns:a16="http://schemas.microsoft.com/office/drawing/2014/main" id="{A837EEB6-62E5-45EB-89AB-F084F66F9DC3}"/>
              </a:ext>
            </a:extLst>
          </p:cNvPr>
          <p:cNvSpPr>
            <a:spLocks noGrp="1"/>
          </p:cNvSpPr>
          <p:nvPr>
            <p:ph type="ctrTitle"/>
          </p:nvPr>
        </p:nvSpPr>
        <p:spPr>
          <a:xfrm>
            <a:off x="-93678" y="5233112"/>
            <a:ext cx="12018200" cy="1092200"/>
          </a:xfrm>
        </p:spPr>
        <p:txBody>
          <a:bodyPr anchor="t">
            <a:noAutofit/>
          </a:bodyPr>
          <a:lstStyle/>
          <a:p>
            <a:pPr algn="r"/>
            <a:r>
              <a:rPr lang="en-US" cap="all" dirty="0">
                <a:solidFill>
                  <a:srgbClr val="75A5F8"/>
                </a:solidFill>
                <a:latin typeface="Marker Felt" panose="00000400000000000000" pitchFamily="2" charset="0"/>
              </a:rPr>
              <a:t>Resolving             Conflicts</a:t>
            </a:r>
          </a:p>
        </p:txBody>
      </p:sp>
      <p:cxnSp>
        <p:nvCxnSpPr>
          <p:cNvPr id="8" name="Straight Connector 7">
            <a:extLst>
              <a:ext uri="{FF2B5EF4-FFF2-40B4-BE49-F238E27FC236}">
                <a16:creationId xmlns:a16="http://schemas.microsoft.com/office/drawing/2014/main" id="{8A39B3FB-196A-4214-BB46-9A439C1A3048}"/>
              </a:ext>
            </a:extLst>
          </p:cNvPr>
          <p:cNvCxnSpPr/>
          <p:nvPr/>
        </p:nvCxnSpPr>
        <p:spPr>
          <a:xfrm>
            <a:off x="320351" y="503386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62A1E45-7243-48D6-98BE-9D34A746C1CD}"/>
              </a:ext>
            </a:extLst>
          </p:cNvPr>
          <p:cNvSpPr txBox="1"/>
          <p:nvPr/>
        </p:nvSpPr>
        <p:spPr>
          <a:xfrm>
            <a:off x="320351" y="391886"/>
            <a:ext cx="11551297" cy="4185761"/>
          </a:xfrm>
          <a:prstGeom prst="rect">
            <a:avLst/>
          </a:prstGeom>
          <a:noFill/>
        </p:spPr>
        <p:txBody>
          <a:bodyPr wrap="square" rtlCol="0">
            <a:spAutoFit/>
          </a:bodyPr>
          <a:lstStyle/>
          <a:p>
            <a:pPr algn="ctr"/>
            <a:r>
              <a:rPr lang="en-US" sz="6600" dirty="0">
                <a:solidFill>
                  <a:srgbClr val="75A5F8"/>
                </a:solidFill>
                <a:latin typeface="Marker Felt" panose="00000400000000000000" pitchFamily="2" charset="0"/>
              </a:rPr>
              <a:t>Conclusion</a:t>
            </a:r>
          </a:p>
          <a:p>
            <a:pPr algn="ctr"/>
            <a:endParaRPr lang="en-US" sz="2800" dirty="0">
              <a:solidFill>
                <a:srgbClr val="75A5F8"/>
              </a:solidFill>
            </a:endParaRPr>
          </a:p>
          <a:p>
            <a:pPr algn="ctr"/>
            <a:endParaRPr lang="en-US" sz="2000" dirty="0">
              <a:solidFill>
                <a:srgbClr val="75A5F8"/>
              </a:solidFill>
            </a:endParaRPr>
          </a:p>
          <a:p>
            <a:pPr algn="ctr"/>
            <a:r>
              <a:rPr lang="en-US" sz="4800" b="1" dirty="0">
                <a:solidFill>
                  <a:srgbClr val="0D5FF3"/>
                </a:solidFill>
              </a:rPr>
              <a:t>When family members are willing to heed God’s word, problems are averted, and conflicts are quickly resolved!</a:t>
            </a:r>
          </a:p>
        </p:txBody>
      </p:sp>
      <p:cxnSp>
        <p:nvCxnSpPr>
          <p:cNvPr id="10" name="Straight Connector 9">
            <a:extLst>
              <a:ext uri="{FF2B5EF4-FFF2-40B4-BE49-F238E27FC236}">
                <a16:creationId xmlns:a16="http://schemas.microsoft.com/office/drawing/2014/main" id="{436F5ABA-E2E6-4EB6-B388-2E604C8F9DDC}"/>
              </a:ext>
            </a:extLst>
          </p:cNvPr>
          <p:cNvCxnSpPr/>
          <p:nvPr/>
        </p:nvCxnSpPr>
        <p:spPr>
          <a:xfrm>
            <a:off x="320350" y="1677956"/>
            <a:ext cx="11551298" cy="0"/>
          </a:xfrm>
          <a:prstGeom prst="line">
            <a:avLst/>
          </a:prstGeom>
          <a:ln w="79375">
            <a:solidFill>
              <a:srgbClr val="75A5F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351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1550</Words>
  <Application>Microsoft Office PowerPoint</Application>
  <PresentationFormat>Widescreen</PresentationFormat>
  <Paragraphs>112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Marker Felt</vt:lpstr>
      <vt:lpstr>Office Theme</vt:lpstr>
      <vt:lpstr>Resolving       Conflicts</vt:lpstr>
      <vt:lpstr>Resolving             Conflicts</vt:lpstr>
      <vt:lpstr>Resolving             Conflicts</vt:lpstr>
      <vt:lpstr>Resolving             Conflicts</vt:lpstr>
      <vt:lpstr>Resolving             Conflicts</vt:lpstr>
      <vt:lpstr>Resolving             Conflicts</vt:lpstr>
      <vt:lpstr>Resolving             Conflicts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Resolving Conflicts in the Home</dc:title>
  <dc:creator>Stan Cox</dc:creator>
  <cp:lastModifiedBy>Stan Cox</cp:lastModifiedBy>
  <cp:revision>14</cp:revision>
  <dcterms:created xsi:type="dcterms:W3CDTF">2018-04-13T20:20:05Z</dcterms:created>
  <dcterms:modified xsi:type="dcterms:W3CDTF">2018-04-15T03:53:59Z</dcterms:modified>
</cp:coreProperties>
</file>